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4" r:id="rId3"/>
    <p:sldId id="332" r:id="rId4"/>
    <p:sldId id="336" r:id="rId5"/>
    <p:sldId id="262" r:id="rId6"/>
    <p:sldId id="260" r:id="rId7"/>
    <p:sldId id="263" r:id="rId8"/>
    <p:sldId id="334" r:id="rId9"/>
    <p:sldId id="335" r:id="rId10"/>
    <p:sldId id="269" r:id="rId11"/>
    <p:sldId id="267" r:id="rId12"/>
    <p:sldId id="306" r:id="rId13"/>
    <p:sldId id="293" r:id="rId14"/>
    <p:sldId id="337" r:id="rId15"/>
    <p:sldId id="345" r:id="rId16"/>
    <p:sldId id="294" r:id="rId17"/>
    <p:sldId id="273" r:id="rId18"/>
    <p:sldId id="274" r:id="rId19"/>
    <p:sldId id="342" r:id="rId20"/>
    <p:sldId id="343" r:id="rId21"/>
    <p:sldId id="280" r:id="rId22"/>
    <p:sldId id="331" r:id="rId23"/>
    <p:sldId id="339" r:id="rId24"/>
    <p:sldId id="346" r:id="rId25"/>
    <p:sldId id="340" r:id="rId26"/>
    <p:sldId id="302" r:id="rId27"/>
  </p:sldIdLst>
  <p:sldSz cx="9144000" cy="6858000" type="screen4x3"/>
  <p:notesSz cx="6735763" cy="9866313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AF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3" autoAdjust="0"/>
    <p:restoredTop sz="93325" autoAdjust="0"/>
  </p:normalViewPr>
  <p:slideViewPr>
    <p:cSldViewPr>
      <p:cViewPr varScale="1">
        <p:scale>
          <a:sx n="63" d="100"/>
          <a:sy n="63" d="100"/>
        </p:scale>
        <p:origin x="1284" y="56"/>
      </p:cViewPr>
      <p:guideLst>
        <p:guide orient="horz" pos="311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B31E-5F1F-4848-A7BC-149BA30E867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3977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8548-C7C9-432C-8512-3E96B3F0964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904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8722A-63E3-4553-978A-643148BA78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365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0BEB7-4CDA-41A8-BC55-ACDF5B4900B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2465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8CE61-AABB-4624-B964-93B7491823D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232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97674-A63D-4378-A1F2-3243143F61A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040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8A320-A427-4BA9-A156-803F7D6C14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324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4EE7-743F-43B2-A6E2-3AD6DE9067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233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99C9-619F-46EA-9E6E-D9885E07F4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812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9607B-FBBA-4EB7-8F09-BCEB1B3A516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9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9C0B3-429F-46CF-9133-4324605C17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910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FE4F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47F68BA-EC66-43E2-BAC1-79930523DF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pic>
        <p:nvPicPr>
          <p:cNvPr id="1031" name="Picture 7" descr="OKM_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57888"/>
            <a:ext cx="118745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5940425" cy="2978150"/>
          </a:xfrm>
        </p:spPr>
        <p:txBody>
          <a:bodyPr/>
          <a:lstStyle/>
          <a:p>
            <a:pPr eaLnBrk="1" hangingPunct="1"/>
            <a:r>
              <a:rPr lang="hu-HU" altLang="hu-HU" sz="4000" b="1" dirty="0"/>
              <a:t>A 2021. évi országos kompetenciamérés eredményei</a:t>
            </a:r>
          </a:p>
        </p:txBody>
      </p:sp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900113" y="3141663"/>
            <a:ext cx="51847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3600" b="1" dirty="0">
                <a:solidFill>
                  <a:schemeClr val="tx2"/>
                </a:solidFill>
              </a:rPr>
              <a:t>matematikából és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3600" b="1" dirty="0">
                <a:solidFill>
                  <a:schemeClr val="tx2"/>
                </a:solidFill>
              </a:rPr>
              <a:t>szövegértésből</a:t>
            </a:r>
          </a:p>
        </p:txBody>
      </p:sp>
      <p:pic>
        <p:nvPicPr>
          <p:cNvPr id="2052" name="Picture 9" descr="teh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0"/>
            <a:ext cx="306863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4644008" y="5373216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2021/2022.  tanévben megjelent eredmények rövid összefoglalója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b="1"/>
              <a:t>Tanulók képességszintek szerinti százalékos megoszlása a 4 évfolyamos gimnáziumokban és a mi iskolánkban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09320"/>
            <a:ext cx="730553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6008415A-75EB-49A5-8C77-11E05FBA9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11" y="2060848"/>
            <a:ext cx="8531177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99392"/>
            <a:ext cx="8218487" cy="1282700"/>
          </a:xfrm>
        </p:spPr>
        <p:txBody>
          <a:bodyPr/>
          <a:lstStyle/>
          <a:p>
            <a:pPr eaLnBrk="1" hangingPunct="1"/>
            <a:r>
              <a:rPr lang="hu-HU" altLang="hu-HU" sz="2800" b="1" dirty="0"/>
              <a:t>Diákjaink  várható és tényleges teljesítménye (saját korábbi, és CSH)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9D43343-C554-4FE0-8F4F-D9E29B3AB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556" y="980728"/>
            <a:ext cx="8010525" cy="3743325"/>
          </a:xfrm>
          <a:prstGeom prst="rect">
            <a:avLst/>
          </a:prstGeom>
        </p:spPr>
      </p:pic>
      <p:sp>
        <p:nvSpPr>
          <p:cNvPr id="6" name="Lefelé nyíl 5"/>
          <p:cNvSpPr/>
          <p:nvPr/>
        </p:nvSpPr>
        <p:spPr>
          <a:xfrm>
            <a:off x="4355976" y="1076487"/>
            <a:ext cx="576064" cy="12514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5BE9F07-CBD1-4028-B0DE-620B780FA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48690"/>
            <a:ext cx="4150619" cy="2244541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56DEE6F-9B34-47FF-B96F-523CE3331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5028952"/>
            <a:ext cx="4323747" cy="165498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03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/>
              <a:t>A tanulók fejlődése 2019 és 2021 között a gimnáziumunkban</a:t>
            </a:r>
          </a:p>
        </p:txBody>
      </p:sp>
      <p:pic>
        <p:nvPicPr>
          <p:cNvPr id="1126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967" y="687211"/>
            <a:ext cx="2589212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747" y="2736785"/>
            <a:ext cx="3888432" cy="3942307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9CE8A4FF-6132-41D4-B154-AE52A275F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5030"/>
            <a:ext cx="5203564" cy="4804250"/>
          </a:xfrm>
          <a:prstGeom prst="rect">
            <a:avLst/>
          </a:prstGeom>
        </p:spPr>
      </p:pic>
      <p:sp>
        <p:nvSpPr>
          <p:cNvPr id="2" name="Balra nyíl 1"/>
          <p:cNvSpPr/>
          <p:nvPr/>
        </p:nvSpPr>
        <p:spPr>
          <a:xfrm>
            <a:off x="4860032" y="1412776"/>
            <a:ext cx="1368152" cy="31241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0"/>
            <a:ext cx="6336704" cy="404664"/>
          </a:xfrm>
        </p:spPr>
        <p:txBody>
          <a:bodyPr/>
          <a:lstStyle/>
          <a:p>
            <a:pPr eaLnBrk="1" hangingPunct="1"/>
            <a:r>
              <a:rPr lang="hu-HU" altLang="hu-HU" sz="2800" b="1" dirty="0"/>
              <a:t>A tanulók fejlődése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7596336" y="220486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2021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7740352" y="479715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2019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52FA5183-3AD4-4BC3-AB29-E0E453F8A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61" y="4129917"/>
            <a:ext cx="6962775" cy="269557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EC0EBC5A-9F31-4591-99C6-64236BE62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61" y="307776"/>
            <a:ext cx="6949324" cy="357612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96" y="3789040"/>
            <a:ext cx="9198899" cy="1960098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7100A5BE-07C3-4A76-B632-A9CA02D5965A}"/>
              </a:ext>
            </a:extLst>
          </p:cNvPr>
          <p:cNvSpPr txBox="1"/>
          <p:nvPr/>
        </p:nvSpPr>
        <p:spPr>
          <a:xfrm>
            <a:off x="0" y="3269401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2019-ben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BE8AF76-EC74-4AAB-9696-9C6F82A12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92" y="791158"/>
            <a:ext cx="9144000" cy="1960098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BA464D57-FD83-4164-B4B6-B94D3227EFD3}"/>
              </a:ext>
            </a:extLst>
          </p:cNvPr>
          <p:cNvSpPr txBox="1"/>
          <p:nvPr/>
        </p:nvSpPr>
        <p:spPr>
          <a:xfrm>
            <a:off x="179512" y="260648"/>
            <a:ext cx="1656184" cy="380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2021-ben</a:t>
            </a:r>
          </a:p>
        </p:txBody>
      </p:sp>
    </p:spTree>
    <p:extLst>
      <p:ext uri="{BB962C8B-B14F-4D97-AF65-F5344CB8AC3E}">
        <p14:creationId xmlns:p14="http://schemas.microsoft.com/office/powerpoint/2010/main" val="3732641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:a16="http://schemas.microsoft.com/office/drawing/2014/main" id="{61E25C84-60AC-4AFF-B238-F4260828D49B}"/>
              </a:ext>
            </a:extLst>
          </p:cNvPr>
          <p:cNvSpPr/>
          <p:nvPr/>
        </p:nvSpPr>
        <p:spPr>
          <a:xfrm>
            <a:off x="3203848" y="243512"/>
            <a:ext cx="48965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latin typeface="MinionPro-Regular"/>
              </a:rPr>
              <a:t>összetettebb vagy kevésbé ismerős, újszerű szituációjú, több lépéses</a:t>
            </a:r>
          </a:p>
          <a:p>
            <a:r>
              <a:rPr lang="hu-HU" sz="2400" b="1" dirty="0">
                <a:latin typeface="MinionPro-Regular"/>
              </a:rPr>
              <a:t>feladatok megoldása</a:t>
            </a:r>
          </a:p>
          <a:p>
            <a:r>
              <a:rPr lang="hu-HU" sz="2400" b="1" dirty="0">
                <a:latin typeface="MinionPro-Regular"/>
              </a:rPr>
              <a:t>• konkrét problémaszituációkat egyértelműen leíró modellek hatékony</a:t>
            </a:r>
          </a:p>
          <a:p>
            <a:r>
              <a:rPr lang="hu-HU" sz="2400" b="1" dirty="0">
                <a:latin typeface="MinionPro-Regular"/>
              </a:rPr>
              <a:t>alkalmazása, a modellek alkalmazhatóság feltételeinek meghatározása</a:t>
            </a:r>
          </a:p>
          <a:p>
            <a:r>
              <a:rPr lang="hu-HU" sz="2400" b="1" dirty="0">
                <a:latin typeface="MinionPro-Regular"/>
              </a:rPr>
              <a:t>• különböző, akár szimbolikus adatmegjelenítések kiválasztása és egyesítése,</a:t>
            </a:r>
          </a:p>
          <a:p>
            <a:r>
              <a:rPr lang="hu-HU" sz="2400" b="1" dirty="0">
                <a:latin typeface="MinionPro-Regular"/>
              </a:rPr>
              <a:t>azok közvetlen összekapcsolása a valóságos szituációk különböző</a:t>
            </a:r>
          </a:p>
          <a:p>
            <a:r>
              <a:rPr lang="hu-HU" sz="2400" b="1" dirty="0">
                <a:latin typeface="MinionPro-Regular"/>
              </a:rPr>
              <a:t>aspektusaival</a:t>
            </a:r>
          </a:p>
          <a:p>
            <a:r>
              <a:rPr lang="hu-HU" sz="2400" b="1" dirty="0">
                <a:latin typeface="MinionPro-Regular"/>
              </a:rPr>
              <a:t>• értelmezés és gondolatmenet röviden leírása</a:t>
            </a:r>
            <a:endParaRPr lang="hu-HU" sz="2400" b="1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6567333-252D-4FE8-A6E2-7E18E3997B96}"/>
              </a:ext>
            </a:extLst>
          </p:cNvPr>
          <p:cNvSpPr txBox="1"/>
          <p:nvPr/>
        </p:nvSpPr>
        <p:spPr>
          <a:xfrm>
            <a:off x="323528" y="234888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Alapszint: </a:t>
            </a:r>
          </a:p>
        </p:txBody>
      </p:sp>
    </p:spTree>
    <p:extLst>
      <p:ext uri="{BB962C8B-B14F-4D97-AF65-F5344CB8AC3E}">
        <p14:creationId xmlns:p14="http://schemas.microsoft.com/office/powerpoint/2010/main" val="3828625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423863"/>
            <a:ext cx="8410575" cy="552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4572000" y="2852738"/>
            <a:ext cx="3095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hu-HU" altLang="hu-HU"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2800" b="1" dirty="0"/>
              <a:t>Gimnáziumunk  átlageredménye a felmérésben részt vett többi iskola eredményeihez viszonyítva  </a:t>
            </a:r>
            <a:r>
              <a:rPr lang="hu-HU" altLang="hu-HU" sz="2400" b="1" dirty="0"/>
              <a:t>(nálunk 1721 pont) 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611707D-684A-499D-91AD-E8A1D4DC8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887"/>
            <a:ext cx="9144000" cy="541801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1963" y="1"/>
            <a:ext cx="7998469" cy="1484784"/>
          </a:xfrm>
        </p:spPr>
        <p:txBody>
          <a:bodyPr/>
          <a:lstStyle/>
          <a:p>
            <a:pPr eaLnBrk="1" hangingPunct="1"/>
            <a:r>
              <a:rPr lang="hu-HU" altLang="hu-HU" sz="2400" b="1" dirty="0"/>
              <a:t>Iskolánkhoz képest átlagosan szignifikánsan jobban, hasonlóan, illetve gyengébben teljesítő 4 évfolyamos gimnáziumok száma és aránya</a:t>
            </a:r>
          </a:p>
        </p:txBody>
      </p:sp>
      <p:sp>
        <p:nvSpPr>
          <p:cNvPr id="15363" name="Szövegdoboz 4"/>
          <p:cNvSpPr txBox="1">
            <a:spLocks noChangeArrowheads="1"/>
          </p:cNvSpPr>
          <p:nvPr/>
        </p:nvSpPr>
        <p:spPr bwMode="auto">
          <a:xfrm>
            <a:off x="1585913" y="5581650"/>
            <a:ext cx="18732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2019</a:t>
            </a:r>
          </a:p>
        </p:txBody>
      </p:sp>
      <p:sp>
        <p:nvSpPr>
          <p:cNvPr id="15364" name="Szövegdoboz 5"/>
          <p:cNvSpPr txBox="1">
            <a:spLocks noChangeArrowheads="1"/>
          </p:cNvSpPr>
          <p:nvPr/>
        </p:nvSpPr>
        <p:spPr bwMode="auto">
          <a:xfrm>
            <a:off x="5586412" y="5580063"/>
            <a:ext cx="27300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2021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71" y="2205373"/>
            <a:ext cx="4399935" cy="3374690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0BF0218F-6310-46BF-A79E-6CDDCFE26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7" y="2213499"/>
            <a:ext cx="4412139" cy="33746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392488" cy="36999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9827D9C9-512D-4E99-8C88-EA8B70C55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700" y="369992"/>
            <a:ext cx="6777077" cy="648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88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0398307-60A8-4511-AE52-DB103B934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008" y="-100724"/>
            <a:ext cx="7643192" cy="655568"/>
          </a:xfrm>
        </p:spPr>
        <p:txBody>
          <a:bodyPr/>
          <a:lstStyle/>
          <a:p>
            <a:r>
              <a:rPr lang="hu-HU" sz="2800" b="1" dirty="0"/>
              <a:t>Országos eredmények 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10C68CF-EC35-4F4D-9980-1D80A27A9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04" y="554844"/>
            <a:ext cx="7772400" cy="2895600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0723AF4A-CE81-4ADC-9449-0F31DF443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124" y="3645024"/>
            <a:ext cx="7772400" cy="287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8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2400" b="1" dirty="0"/>
              <a:t>Tanulók képességszintek szerinti százalékos megoszlása a 4 évfolyamos gimnáziumokban és a mi iskolánkban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09320"/>
            <a:ext cx="730553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295A705D-58A7-4B10-B7F3-EB0544C17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1574840"/>
            <a:ext cx="9112325" cy="370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67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11" y="12170"/>
            <a:ext cx="7937613" cy="767295"/>
          </a:xfrm>
        </p:spPr>
        <p:txBody>
          <a:bodyPr/>
          <a:lstStyle/>
          <a:p>
            <a:pPr eaLnBrk="1" hangingPunct="1"/>
            <a:r>
              <a:rPr lang="hu-HU" altLang="hu-HU" sz="2400" b="1" dirty="0"/>
              <a:t>Diákjaink várható és tényleges teljesítménye szövegértésből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362F1479-9B1D-47B0-A357-ACAA10B0D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4" y="779464"/>
            <a:ext cx="8512456" cy="4305719"/>
          </a:xfrm>
          <a:prstGeom prst="rect">
            <a:avLst/>
          </a:prstGeom>
        </p:spPr>
      </p:pic>
      <p:sp>
        <p:nvSpPr>
          <p:cNvPr id="2" name="Lefelé nyíl 1"/>
          <p:cNvSpPr/>
          <p:nvPr/>
        </p:nvSpPr>
        <p:spPr>
          <a:xfrm>
            <a:off x="4427984" y="1412776"/>
            <a:ext cx="510861" cy="109406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5AB560F-BEDD-4DA4-9DB1-C36675CEF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" y="4809322"/>
            <a:ext cx="3786300" cy="204867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3054F3A4-DFD9-45FB-B72E-6665AD971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192" y="5346997"/>
            <a:ext cx="1714500" cy="24765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765EA7C3-B300-491D-A953-48D9105CC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7064" y="5792526"/>
            <a:ext cx="2137256" cy="101297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hu-HU" altLang="hu-HU" sz="3200" b="1" dirty="0"/>
              <a:t>A tanulók fejlődése 2019 és 2021 között  gimnáziumunkban szövegértés</a:t>
            </a:r>
            <a:endParaRPr lang="hu-HU" altLang="hu-HU" sz="3200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340768"/>
            <a:ext cx="221773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937" y="2903642"/>
            <a:ext cx="3446833" cy="3935238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82E9816D-15FE-425E-893A-59D309D9B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8" y="1150248"/>
            <a:ext cx="5382792" cy="5688632"/>
          </a:xfrm>
          <a:prstGeom prst="rect">
            <a:avLst/>
          </a:prstGeom>
        </p:spPr>
      </p:pic>
      <p:sp>
        <p:nvSpPr>
          <p:cNvPr id="9" name="Balra nyíl 8"/>
          <p:cNvSpPr/>
          <p:nvPr/>
        </p:nvSpPr>
        <p:spPr>
          <a:xfrm>
            <a:off x="4905079" y="2092370"/>
            <a:ext cx="1584176" cy="40393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7200800" cy="548680"/>
          </a:xfrm>
        </p:spPr>
        <p:txBody>
          <a:bodyPr/>
          <a:lstStyle/>
          <a:p>
            <a:pPr eaLnBrk="1" hangingPunct="1"/>
            <a:r>
              <a:rPr lang="hu-HU" altLang="hu-HU" sz="3200" b="1" dirty="0"/>
              <a:t>A tanulók fejlődése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7991872" y="2132856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2021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7740352" y="5373216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2019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6" y="4130197"/>
            <a:ext cx="7308305" cy="272780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0E163D70-C1AF-4AEA-B920-05ED366F9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16" y="661242"/>
            <a:ext cx="7877175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28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BA8A6561-5F1F-43EF-B89B-BC203DE12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8776"/>
            <a:ext cx="9144000" cy="1581620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4D7A2B50-BAA0-4FE8-95CC-0E8D0EE24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2" y="4283420"/>
            <a:ext cx="9144001" cy="27780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C6729FD-BD2C-4FA9-B9EF-56091E042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8" y="2708920"/>
            <a:ext cx="9105900" cy="34290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D6F71736-F67D-4315-AAFF-CAFD7099108B}"/>
              </a:ext>
            </a:extLst>
          </p:cNvPr>
          <p:cNvSpPr txBox="1"/>
          <p:nvPr/>
        </p:nvSpPr>
        <p:spPr>
          <a:xfrm>
            <a:off x="323528" y="29028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2021-ben: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DAB3ABA5-538F-4ED2-B9AD-E91C132A19C6}"/>
              </a:ext>
            </a:extLst>
          </p:cNvPr>
          <p:cNvSpPr txBox="1"/>
          <p:nvPr/>
        </p:nvSpPr>
        <p:spPr>
          <a:xfrm>
            <a:off x="179512" y="342900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2019-ben: </a:t>
            </a:r>
          </a:p>
        </p:txBody>
      </p:sp>
    </p:spTree>
    <p:extLst>
      <p:ext uri="{BB962C8B-B14F-4D97-AF65-F5344CB8AC3E}">
        <p14:creationId xmlns:p14="http://schemas.microsoft.com/office/powerpoint/2010/main" val="2500104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9064" y="920621"/>
            <a:ext cx="50405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/>
              <a:t>a szövegben elszórt, </a:t>
            </a:r>
            <a:r>
              <a:rPr lang="hu-HU" sz="2000" b="1" dirty="0" err="1"/>
              <a:t>explicite</a:t>
            </a:r>
            <a:r>
              <a:rPr lang="hu-HU" sz="2000" b="1" dirty="0"/>
              <a:t> információk azonosítása, összekapcsolása, rendezése; félrevezető információ kiszűrése</a:t>
            </a:r>
          </a:p>
          <a:p>
            <a:r>
              <a:rPr lang="hu-HU" sz="2000" b="1" dirty="0"/>
              <a:t>• a szereplők szándékai közötti különbség felismerése, a szereplők motivációinak magyarázata; a szöveg információi és a mindennapi élet egy speciális vetülete közötti különbség felismerése; következtetés levonása a szöveg és a mindennapi élet információinak integrálásával figyelmet elvonó információk között eligazodva; a szöveg időrendjének </a:t>
            </a:r>
            <a:r>
              <a:rPr lang="hu-HU" sz="2000" b="1" dirty="0" err="1"/>
              <a:t>helyreállítá-sa</a:t>
            </a:r>
            <a:r>
              <a:rPr lang="hu-HU" sz="2000" b="1" dirty="0"/>
              <a:t>; egy történet két változata közötti hasonlóság, 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9064" y="188640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/>
              <a:t>Alapszint: 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4932040" y="824290"/>
            <a:ext cx="39727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egy szövegrészlet céljának felismerése; a szövegben alkalmazott </a:t>
            </a:r>
            <a:r>
              <a:rPr lang="hu-HU" b="1" dirty="0" err="1"/>
              <a:t>speciá-lis</a:t>
            </a:r>
            <a:r>
              <a:rPr lang="hu-HU" b="1" dirty="0"/>
              <a:t> jelrendszerek működésének felismerése; a szöveg szerkezetének és fő tartalmi egységeinek felismerése; az ismétlés és a hasonlat szerepének magyarázata; értékítélet alkotása a szöveg egy tartalmi vagy stilisztikai eleméről, és ennek magyarázata; egy hétköznapi probléma megoldása a szöveg tartalmi elemeinek felhasználásával; a gúny tárgyának felismerése; idegen kifejezés jelentésének felismerése; a cím magyarázata</a:t>
            </a:r>
          </a:p>
        </p:txBody>
      </p:sp>
    </p:spTree>
    <p:extLst>
      <p:ext uri="{BB962C8B-B14F-4D97-AF65-F5344CB8AC3E}">
        <p14:creationId xmlns:p14="http://schemas.microsoft.com/office/powerpoint/2010/main" val="2042570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/>
              <a:t>ELŐÍRT MINIMUM VISZONYÍTÁSA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763688" y="983532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u-HU" dirty="0"/>
              <a:t>BAJ, HA a 10. évfolyamon a tanulók legalább fele szövegértésből és legalább fele matematikából nem érte el a 3. képességszintet.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31180" y="536287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2018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234D58F-1E77-421A-B43D-4717334DD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472" y="6021288"/>
            <a:ext cx="8964488" cy="769527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F5054E3-7EED-4330-9FD9-B7E4F1BF8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0" y="4493223"/>
            <a:ext cx="8990116" cy="734914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D93C1220-7BE3-4ED5-ACDD-559AAA1C4BB0}"/>
              </a:ext>
            </a:extLst>
          </p:cNvPr>
          <p:cNvSpPr txBox="1"/>
          <p:nvPr/>
        </p:nvSpPr>
        <p:spPr>
          <a:xfrm>
            <a:off x="3940" y="3969539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2019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625C2EB-67D7-4843-9D2A-C8B748E02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704" y="1629863"/>
            <a:ext cx="9144000" cy="23071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/>
              <a:t>Összefoglaló</a:t>
            </a: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426649"/>
              </p:ext>
            </p:extLst>
          </p:nvPr>
        </p:nvGraphicFramePr>
        <p:xfrm>
          <a:off x="23764" y="980728"/>
          <a:ext cx="9124179" cy="57919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6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7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8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0805">
                  <a:extLst>
                    <a:ext uri="{9D8B030D-6E8A-4147-A177-3AD203B41FA5}">
                      <a16:colId xmlns:a16="http://schemas.microsoft.com/office/drawing/2014/main" val="1612670406"/>
                    </a:ext>
                  </a:extLst>
                </a:gridCol>
              </a:tblGrid>
              <a:tr h="26249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10. évfolyam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2015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2016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2017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2018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2019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49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600" b="1" spc="5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MATEMATIKA</a:t>
                      </a:r>
                      <a:endParaRPr lang="hu-H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Országos eredmény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1647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1647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1670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1653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4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 évfolyamos gimnázium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1738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1747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1733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I. Béla 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Gimnázium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1753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1710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1699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2000" b="1" kern="12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1723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800" b="1" i="0" u="none" strike="noStrike" kern="1200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1698</a:t>
                      </a:r>
                      <a:endParaRPr lang="hu-HU" sz="20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600" b="1" spc="5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SZÖVEGÉRTÉS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hu-H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Országos eredmény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1601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1610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1613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1636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1661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1651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94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 évfolyamos gimnázium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1708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1716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1749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1738</a:t>
                      </a:r>
                      <a:endParaRPr lang="hu-HU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I. Béla 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Gimnázium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1705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2000" b="1" kern="12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1724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800" b="1" i="0" u="none" strike="noStrike" kern="1200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1721</a:t>
                      </a:r>
                      <a:endParaRPr lang="hu-HU" sz="2000" b="1" kern="1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4497"/>
            <a:ext cx="3600400" cy="844989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504154"/>
            <a:ext cx="7708901" cy="2263064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EF8F29D4-AC0E-4176-9925-07DEF6192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741497"/>
            <a:ext cx="6950302" cy="135264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37E22EE-8681-43BE-A354-77EE730EF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2251022"/>
            <a:ext cx="7380312" cy="209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88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b="1"/>
              <a:t>A matematikai teszt eredményei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12968" cy="6064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003232" cy="778098"/>
          </a:xfrm>
        </p:spPr>
        <p:txBody>
          <a:bodyPr/>
          <a:lstStyle/>
          <a:p>
            <a:pPr eaLnBrk="1" hangingPunct="1"/>
            <a:r>
              <a:rPr lang="hu-HU" altLang="hu-HU" sz="2400" b="1" dirty="0"/>
              <a:t>Gimnáziumi  átlageredményünk a felmérésben részt vett többi iskola eredményeihez viszonyítva (nálunk1698 pont)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FF0DF85B-056E-40EC-8813-F6570B06E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1618"/>
            <a:ext cx="9105900" cy="56197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1963" y="188913"/>
            <a:ext cx="8218487" cy="1785937"/>
          </a:xfrm>
        </p:spPr>
        <p:txBody>
          <a:bodyPr/>
          <a:lstStyle/>
          <a:p>
            <a:pPr eaLnBrk="1" hangingPunct="1"/>
            <a:r>
              <a:rPr lang="hu-HU" altLang="hu-HU" sz="2400" b="1" dirty="0">
                <a:latin typeface="Calibri" panose="020F0502020204030204" pitchFamily="34" charset="0"/>
              </a:rPr>
              <a:t>A mi gimnáziumunkhoz  képest  szignifikánsan jobban, hasonlóan, illetve gyengébben teljesítő 4 évfolyamos gimnáziumok száma és aránya</a:t>
            </a:r>
          </a:p>
        </p:txBody>
      </p:sp>
      <p:sp>
        <p:nvSpPr>
          <p:cNvPr id="6147" name="Szövegdoboz 7"/>
          <p:cNvSpPr txBox="1">
            <a:spLocks noChangeArrowheads="1"/>
          </p:cNvSpPr>
          <p:nvPr/>
        </p:nvSpPr>
        <p:spPr bwMode="auto">
          <a:xfrm>
            <a:off x="1331640" y="5691188"/>
            <a:ext cx="2087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2019</a:t>
            </a:r>
          </a:p>
        </p:txBody>
      </p:sp>
      <p:sp>
        <p:nvSpPr>
          <p:cNvPr id="6148" name="Szövegdoboz 8"/>
          <p:cNvSpPr txBox="1">
            <a:spLocks noChangeArrowheads="1"/>
          </p:cNvSpPr>
          <p:nvPr/>
        </p:nvSpPr>
        <p:spPr bwMode="auto">
          <a:xfrm>
            <a:off x="5867400" y="5691188"/>
            <a:ext cx="1657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/>
              <a:t>2021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98" y="1879899"/>
            <a:ext cx="4659864" cy="3478561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BB03A32B-1E75-486D-B0A2-319FA028C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911033"/>
            <a:ext cx="4105275" cy="3438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7DDE7CED-CC3A-4340-8E24-600CE8455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4664"/>
            <a:ext cx="914400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88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392488" cy="369992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BD8A0CD5-C471-4625-8487-90B118567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605696"/>
            <a:ext cx="8337768" cy="324036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AAC67E3-E642-4AC4-85DA-60300EA39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037" y="3846056"/>
            <a:ext cx="701992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78079"/>
      </p:ext>
    </p:extLst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2046</TotalTime>
  <Words>457</Words>
  <Application>Microsoft Office PowerPoint</Application>
  <PresentationFormat>Diavetítés a képernyőre (4:3 oldalarány)</PresentationFormat>
  <Paragraphs>102</Paragraphs>
  <Slides>26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31" baseType="lpstr">
      <vt:lpstr>Arial</vt:lpstr>
      <vt:lpstr>Calibri</vt:lpstr>
      <vt:lpstr>MinionPro-Regular</vt:lpstr>
      <vt:lpstr>Times New Roman</vt:lpstr>
      <vt:lpstr>Alapértelmezett terv</vt:lpstr>
      <vt:lpstr>A 2021. évi országos kompetenciamérés eredményei</vt:lpstr>
      <vt:lpstr>Országos eredmények </vt:lpstr>
      <vt:lpstr>Összefoglaló</vt:lpstr>
      <vt:lpstr>PowerPoint-bemutató</vt:lpstr>
      <vt:lpstr>A matematikai teszt eredményei</vt:lpstr>
      <vt:lpstr>Gimnáziumi  átlageredményünk a felmérésben részt vett többi iskola eredményeihez viszonyítva (nálunk1698 pont)</vt:lpstr>
      <vt:lpstr>A mi gimnáziumunkhoz  képest  szignifikánsan jobban, hasonlóan, illetve gyengébben teljesítő 4 évfolyamos gimnáziumok száma és aránya</vt:lpstr>
      <vt:lpstr>PowerPoint-bemutató</vt:lpstr>
      <vt:lpstr>PowerPoint-bemutató</vt:lpstr>
      <vt:lpstr>Tanulók képességszintek szerinti százalékos megoszlása a 4 évfolyamos gimnáziumokban és a mi iskolánkban</vt:lpstr>
      <vt:lpstr>Diákjaink  várható és tényleges teljesítménye (saját korábbi, és CSH)</vt:lpstr>
      <vt:lpstr>A tanulók fejlődése 2019 és 2021 között a gimnáziumunkban</vt:lpstr>
      <vt:lpstr>A tanulók fejlődése</vt:lpstr>
      <vt:lpstr>PowerPoint-bemutató</vt:lpstr>
      <vt:lpstr>PowerPoint-bemutató</vt:lpstr>
      <vt:lpstr>PowerPoint-bemutató</vt:lpstr>
      <vt:lpstr>Gimnáziumunk  átlageredménye a felmérésben részt vett többi iskola eredményeihez viszonyítva  (nálunk 1721 pont) </vt:lpstr>
      <vt:lpstr>Iskolánkhoz képest átlagosan szignifikánsan jobban, hasonlóan, illetve gyengébben teljesítő 4 évfolyamos gimnáziumok száma és aránya</vt:lpstr>
      <vt:lpstr>PowerPoint-bemutató</vt:lpstr>
      <vt:lpstr>Tanulók képességszintek szerinti százalékos megoszlása a 4 évfolyamos gimnáziumokban és a mi iskolánkban</vt:lpstr>
      <vt:lpstr>Diákjaink várható és tényleges teljesítménye szövegértésből</vt:lpstr>
      <vt:lpstr>A tanulók fejlődése 2019 és 2021 között  gimnáziumunkban szövegértés</vt:lpstr>
      <vt:lpstr>A tanulók fejlődése</vt:lpstr>
      <vt:lpstr>PowerPoint-bemutató</vt:lpstr>
      <vt:lpstr>PowerPoint-bemutató</vt:lpstr>
      <vt:lpstr>ELŐÍRT MINIMUM VISZONYÍTÁSA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2007. évi országos kompetenciamérés eredményei matematikából és szövegértésből</dc:title>
  <dc:creator>Mátis Ferenc</dc:creator>
  <cp:lastModifiedBy>Hajós Éva</cp:lastModifiedBy>
  <cp:revision>285</cp:revision>
  <cp:lastPrinted>2020-06-25T18:06:16Z</cp:lastPrinted>
  <dcterms:created xsi:type="dcterms:W3CDTF">2008-06-21T10:37:10Z</dcterms:created>
  <dcterms:modified xsi:type="dcterms:W3CDTF">2022-06-28T20:29:49Z</dcterms:modified>
</cp:coreProperties>
</file>